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Staatliches"/>
      <p:regular r:id="rId22"/>
    </p:embeddedFont>
    <p:embeddedFont>
      <p:font typeface="News Cycle"/>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Staatliches-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font" Target="fonts/NewsCycle-bold.fntdata"/><Relationship Id="rId12" Type="http://schemas.openxmlformats.org/officeDocument/2006/relationships/slide" Target="slides/slide7.xml"/><Relationship Id="rId23" Type="http://schemas.openxmlformats.org/officeDocument/2006/relationships/font" Target="fonts/NewsCycl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jpg>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healthsite.com/photo-gallery/diseases-conditions-first-aid-how-to-place-a-person-in-recovery-position-step-by-step-guide-b1217-545374/"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healthsite.com/photo-gallery/diseases-conditions-first-aid-how-to-place-a-person-in-recovery-position-step-by-step-guide-b1217-545374/" TargetMode="External"/><Relationship Id="rId3" Type="http://schemas.openxmlformats.org/officeDocument/2006/relationships/hyperlink" Target="https://www.lookoptic.com/products/sullivan-black"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bethgelab.org/research/machine_learning/style_transfer/"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net.com/how-to/how-to-disable-facial-recognition-in-facebook/"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echcrunch.com/2019/10/18/facebook-35-billion-lawsuit/"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verge.com/tldr/2018/4/17/17247334/ai-fake-news-video-barack-obama-jordan-peele-buzzfeed"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6b19323d7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b19323d7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6b19323d7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b19323d7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https://www.thehealthsite.com/photo-gallery/diseases-conditions-first-aid-how-to-place-a-person-in-recovery-position-step-by-step-guide-b1217-545374/</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6b19323d7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b19323d7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https://www.thehealthsite.com/photo-gallery/diseases-conditions-first-aid-how-to-place-a-person-in-recovery-position-step-by-step-guide-b1217-545374/</a:t>
            </a:r>
            <a:endParaRPr/>
          </a:p>
          <a:p>
            <a:pPr indent="0" lvl="0" marL="0" rtl="0" algn="l">
              <a:spcBef>
                <a:spcPts val="0"/>
              </a:spcBef>
              <a:spcAft>
                <a:spcPts val="0"/>
              </a:spcAft>
              <a:buNone/>
            </a:pPr>
            <a:r>
              <a:rPr lang="en" u="sng">
                <a:solidFill>
                  <a:schemeClr val="hlink"/>
                </a:solidFill>
                <a:hlinkClick r:id="rId3"/>
              </a:rPr>
              <a:t>https://www.lookoptic.com/products/sullivan-black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6b19323d7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6b19323d7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b19323d7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b19323d7c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mage : </a:t>
            </a:r>
            <a:r>
              <a:rPr lang="en" u="sng">
                <a:solidFill>
                  <a:schemeClr val="hlink"/>
                </a:solidFill>
                <a:hlinkClick r:id="rId2"/>
              </a:rPr>
              <a:t>http://bethgelab.org/research/machine_learning/style_transfer/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6b19323d7c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b19323d7c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6b19323d7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b19323d7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0a0c88f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0a0c88f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6b19323d7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b19323d7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6b19323d7c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b19323d7c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b19323d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b19323d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6b19323d7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6b19323d7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https://www.cnet.com/how-to/how-to-disable-facial-recognition-in-facebook/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6b19323d7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b19323d7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https://techcrunch.com/2019/10/18/facebook-35-billion-lawsuit/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6b19323d7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b19323d7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https://www.theverge.com/tldr/2018/4/17/17247334/ai-fake-news-video-barack-obama-jordan-peele-buzzfeed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6b19323d7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b19323d7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13" name="Google Shape;13;p2"/>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14" name="Google Shape;14;p2"/>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15" name="Google Shape;15;p2"/>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Chinmay Kulkarni and Mary Beth Kery </a:t>
            </a:r>
            <a:endParaRPr b="1">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16" name="Google Shape;16;p2"/>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17" name="Google Shape;17;p2"/>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3">
            <a:alphaModFix/>
          </a:blip>
          <a:stretch>
            <a:fillRect/>
          </a:stretch>
        </p:blipFill>
        <p:spPr>
          <a:xfrm>
            <a:off x="7734577" y="4110202"/>
            <a:ext cx="1775423" cy="1033300"/>
          </a:xfrm>
          <a:prstGeom prst="rect">
            <a:avLst/>
          </a:prstGeom>
          <a:noFill/>
          <a:ln>
            <a:noFill/>
          </a:ln>
        </p:spPr>
      </p:pic>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 name="Shape 57"/>
        <p:cNvGrpSpPr/>
        <p:nvPr/>
      </p:nvGrpSpPr>
      <p:grpSpPr>
        <a:xfrm>
          <a:off x="0" y="0"/>
          <a:ext cx="0" cy="0"/>
          <a:chOff x="0" y="0"/>
          <a:chExt cx="0" cy="0"/>
        </a:xfrm>
      </p:grpSpPr>
      <p:sp>
        <p:nvSpPr>
          <p:cNvPr id="58" name="Google Shape;58;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9" name="Google Shape;59;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1" name="Shape 61"/>
        <p:cNvGrpSpPr/>
        <p:nvPr/>
      </p:nvGrpSpPr>
      <p:grpSpPr>
        <a:xfrm>
          <a:off x="0" y="0"/>
          <a:ext cx="0" cy="0"/>
          <a:chOff x="0" y="0"/>
          <a:chExt cx="0" cy="0"/>
        </a:xfrm>
      </p:grpSpPr>
      <p:sp>
        <p:nvSpPr>
          <p:cNvPr id="62" name="Google Shape;62;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p:txBody>
      </p:sp>
      <p:sp>
        <p:nvSpPr>
          <p:cNvPr id="63" name="Google Shape;63;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4" name="Google Shape;64;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5" name="Google Shape;65;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400" u="none" cap="none" strike="noStrike">
                <a:solidFill>
                  <a:schemeClr val="dk1"/>
                </a:solidFill>
                <a:latin typeface="Calibri"/>
                <a:ea typeface="Calibri"/>
                <a:cs typeface="Calibri"/>
                <a:sym typeface="Calibri"/>
              </a:defRPr>
            </a:lvl9pPr>
          </a:lstStyle>
          <a:p/>
        </p:txBody>
      </p:sp>
      <p:sp>
        <p:nvSpPr>
          <p:cNvPr id="66" name="Google Shape;66;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200"/>
            </a:lvl1pPr>
            <a:lvl2pPr lvl="1">
              <a:buNone/>
              <a:defRPr sz="1200"/>
            </a:lvl2pPr>
            <a:lvl3pPr lvl="2">
              <a:buNone/>
              <a:defRPr sz="1200"/>
            </a:lvl3pPr>
            <a:lvl4pPr lvl="3">
              <a:buNone/>
              <a:defRPr sz="1200"/>
            </a:lvl4pPr>
            <a:lvl5pPr lvl="4">
              <a:buNone/>
              <a:defRPr sz="1200"/>
            </a:lvl5pPr>
            <a:lvl6pPr lvl="5">
              <a:buNone/>
              <a:defRPr sz="1200"/>
            </a:lvl6pPr>
            <a:lvl7pPr lvl="6">
              <a:buNone/>
              <a:defRPr sz="1200"/>
            </a:lvl7pPr>
            <a:lvl8pPr lvl="7">
              <a:buNone/>
              <a:defRPr sz="1200"/>
            </a:lvl8pPr>
            <a:lvl9pPr lvl="8">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1pPr>
            <a:lvl2pPr lvl="1">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2pPr>
            <a:lvl3pPr lvl="2">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3pPr>
            <a:lvl4pPr lvl="3">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4pPr>
            <a:lvl5pPr lvl="4">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5pPr>
            <a:lvl6pPr lvl="5">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6pPr>
            <a:lvl7pPr lvl="6">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7pPr>
            <a:lvl8pPr lvl="7">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8pPr>
            <a:lvl9pPr lvl="8">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www.youtube.com/watch?v=z-t1h0Y8vuM" TargetMode="External"/><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eepart.io/latest/" TargetMode="Externa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www.youtube.com/watch?v=cQ54GDm1eL0" TargetMode="Externa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www.youtube.com/watch?v=gLoI9hAX9dw" TargetMode="Externa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 Generated Imagery</a:t>
            </a:r>
            <a:endParaRPr/>
          </a:p>
        </p:txBody>
      </p:sp>
      <p:sp>
        <p:nvSpPr>
          <p:cNvPr id="72" name="Google Shape;72;p15"/>
          <p:cNvSpPr/>
          <p:nvPr/>
        </p:nvSpPr>
        <p:spPr>
          <a:xfrm>
            <a:off x="8000" y="104150"/>
            <a:ext cx="1926300" cy="3126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FFFFFF"/>
                </a:solidFill>
              </a:rPr>
              <a:t>No Quiz today! :(</a:t>
            </a:r>
            <a:endParaRPr b="1" sz="1200">
              <a:solidFill>
                <a:schemeClr val="accent6"/>
              </a:solidFill>
            </a:endParaRPr>
          </a:p>
        </p:txBody>
      </p:sp>
      <p:sp>
        <p:nvSpPr>
          <p:cNvPr id="73" name="Google Shape;7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1012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Your face as your secure identity (2017)</a:t>
            </a:r>
            <a:endParaRPr/>
          </a:p>
        </p:txBody>
      </p:sp>
      <p:sp>
        <p:nvSpPr>
          <p:cNvPr id="140" name="Google Shape;140;p24"/>
          <p:cNvSpPr txBox="1"/>
          <p:nvPr>
            <p:ph idx="1" type="body"/>
          </p:nvPr>
        </p:nvSpPr>
        <p:spPr>
          <a:xfrm>
            <a:off x="311700" y="1770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Apple FaceID uses facial recognition to unlock your devices.</a:t>
            </a:r>
            <a:endParaRPr sz="1400"/>
          </a:p>
          <a:p>
            <a:pPr indent="0" lvl="0" marL="0" rtl="0" algn="l">
              <a:spcBef>
                <a:spcPts val="1600"/>
              </a:spcBef>
              <a:spcAft>
                <a:spcPts val="0"/>
              </a:spcAft>
              <a:buNone/>
            </a:pPr>
            <a:r>
              <a:rPr lang="en" sz="1400"/>
              <a:t>What are some benefits of face over other password input?</a:t>
            </a:r>
            <a:endParaRPr sz="1400"/>
          </a:p>
          <a:p>
            <a:pPr indent="0" lvl="0" marL="0" rtl="0" algn="l">
              <a:spcBef>
                <a:spcPts val="1000"/>
              </a:spcBef>
              <a:spcAft>
                <a:spcPts val="0"/>
              </a:spcAft>
              <a:buNone/>
            </a:pPr>
            <a:r>
              <a:t/>
            </a:r>
            <a:endParaRPr sz="1400"/>
          </a:p>
          <a:p>
            <a:pPr indent="0" lvl="0" marL="0" rtl="0" algn="l">
              <a:spcBef>
                <a:spcPts val="1000"/>
              </a:spcBef>
              <a:spcAft>
                <a:spcPts val="1000"/>
              </a:spcAft>
              <a:buNone/>
            </a:pPr>
            <a:r>
              <a:rPr lang="en" sz="1400"/>
              <a:t>What are some </a:t>
            </a:r>
            <a:r>
              <a:rPr lang="en" sz="1400"/>
              <a:t>scenarios</a:t>
            </a:r>
            <a:r>
              <a:rPr lang="en" sz="1400"/>
              <a:t> where this could go wrong?</a:t>
            </a:r>
            <a:endParaRPr sz="1400"/>
          </a:p>
        </p:txBody>
      </p:sp>
      <p:sp>
        <p:nvSpPr>
          <p:cNvPr id="141" name="Google Shape;141;p24"/>
          <p:cNvSpPr txBox="1"/>
          <p:nvPr>
            <p:ph idx="12" type="sldNum"/>
          </p:nvPr>
        </p:nvSpPr>
        <p:spPr>
          <a:xfrm>
            <a:off x="8472458" y="47394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pic>
        <p:nvPicPr>
          <p:cNvPr descr="iPhone X hands - http://cnet.co/2woD7up&#10;Apple shows how its new facial recognition technology, Face ID, works inside the new iPhone X.&#10;&#10;Learn more about Face ID: https://www.cnet.com/news/iphone-face-id-apple-x-facial-recognition/&#10;See our iPhone X preview: https://www.cnet.com/products/apple-iphone-x/preview/&#10;&#10;Subscribe to CNET: http://cnet.co/2heRhep&#10;Check out our playlists: http://cnet.co/2g8kcf4&#10;Like us on Facebook: https://www.facebook.com/cnet&#10;Follow us on Twitter: https://www.twitter.com/cnet&#10;Follow us on Instagram: http://bit.ly/2icCYYm&#10;Add us on Snapchat: http://cnet.co/2h4uoK3" id="142" name="Google Shape;142;p24" title="Apple explains Face ID on iPhone X (CNET News)">
            <a:hlinkClick r:id="rId3"/>
          </p:cNvPr>
          <p:cNvPicPr preferRelativeResize="0"/>
          <p:nvPr/>
        </p:nvPicPr>
        <p:blipFill>
          <a:blip r:embed="rId4">
            <a:alphaModFix/>
          </a:blip>
          <a:stretch>
            <a:fillRect/>
          </a:stretch>
        </p:blipFill>
        <p:spPr>
          <a:xfrm>
            <a:off x="3232250" y="331925"/>
            <a:ext cx="5911750" cy="4433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Liveness</a:t>
            </a:r>
            <a:r>
              <a:rPr lang="en"/>
              <a:t> detection: is the image a </a:t>
            </a:r>
            <a:r>
              <a:rPr i="1" lang="en"/>
              <a:t>live awake</a:t>
            </a:r>
            <a:r>
              <a:rPr lang="en"/>
              <a:t> person   </a:t>
            </a:r>
            <a:endParaRPr/>
          </a:p>
        </p:txBody>
      </p:sp>
      <p:sp>
        <p:nvSpPr>
          <p:cNvPr id="148" name="Google Shape;148;p25"/>
          <p:cNvSpPr txBox="1"/>
          <p:nvPr>
            <p:ph idx="1" type="body"/>
          </p:nvPr>
        </p:nvSpPr>
        <p:spPr>
          <a:xfrm>
            <a:off x="311700" y="1152475"/>
            <a:ext cx="3354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Fraud detection:</a:t>
            </a:r>
            <a:endParaRPr sz="1800"/>
          </a:p>
          <a:p>
            <a:pPr indent="-342900" lvl="0" marL="457200" rtl="0" algn="l">
              <a:spcBef>
                <a:spcPts val="1600"/>
              </a:spcBef>
              <a:spcAft>
                <a:spcPts val="0"/>
              </a:spcAft>
              <a:buSzPts val="1800"/>
              <a:buChar char="-"/>
            </a:pPr>
            <a:r>
              <a:rPr lang="en" sz="1800"/>
              <a:t>Are you a mask?</a:t>
            </a:r>
            <a:endParaRPr sz="1800"/>
          </a:p>
          <a:p>
            <a:pPr indent="-342900" lvl="0" marL="457200" rtl="0" algn="l">
              <a:spcBef>
                <a:spcPts val="0"/>
              </a:spcBef>
              <a:spcAft>
                <a:spcPts val="0"/>
              </a:spcAft>
              <a:buSzPts val="1800"/>
              <a:buChar char="-"/>
            </a:pPr>
            <a:r>
              <a:rPr lang="en" sz="1800"/>
              <a:t>Or a doll?</a:t>
            </a:r>
            <a:endParaRPr sz="1800"/>
          </a:p>
          <a:p>
            <a:pPr indent="-342900" lvl="0" marL="457200" rtl="0" algn="l">
              <a:spcBef>
                <a:spcPts val="0"/>
              </a:spcBef>
              <a:spcAft>
                <a:spcPts val="0"/>
              </a:spcAft>
              <a:buSzPts val="1800"/>
              <a:buChar char="-"/>
            </a:pPr>
            <a:r>
              <a:rPr lang="en" sz="1800"/>
              <a:t>Or </a:t>
            </a:r>
            <a:r>
              <a:rPr lang="en" sz="1800"/>
              <a:t>unconscious</a:t>
            </a:r>
            <a:r>
              <a:rPr lang="en" sz="1800"/>
              <a:t>?</a:t>
            </a:r>
            <a:endParaRPr sz="1800"/>
          </a:p>
          <a:p>
            <a:pPr indent="-342900" lvl="0" marL="457200" rtl="0" algn="l">
              <a:spcBef>
                <a:spcPts val="0"/>
              </a:spcBef>
              <a:spcAft>
                <a:spcPts val="0"/>
              </a:spcAft>
              <a:buSzPts val="1800"/>
              <a:buChar char="-"/>
            </a:pPr>
            <a:r>
              <a:rPr lang="en" sz="1800"/>
              <a:t>Or a static image?</a:t>
            </a:r>
            <a:endParaRPr sz="1800"/>
          </a:p>
          <a:p>
            <a:pPr indent="0" lvl="0" marL="0" rtl="0" algn="l">
              <a:spcBef>
                <a:spcPts val="1600"/>
              </a:spcBef>
              <a:spcAft>
                <a:spcPts val="0"/>
              </a:spcAft>
              <a:buNone/>
            </a:pPr>
            <a:r>
              <a:t/>
            </a:r>
            <a:endParaRPr sz="1800">
              <a:solidFill>
                <a:srgbClr val="000000"/>
              </a:solidFill>
            </a:endParaRPr>
          </a:p>
          <a:p>
            <a:pPr indent="0" lvl="0" marL="0" rtl="0" algn="l">
              <a:spcBef>
                <a:spcPts val="1600"/>
              </a:spcBef>
              <a:spcAft>
                <a:spcPts val="1600"/>
              </a:spcAft>
              <a:buNone/>
            </a:pPr>
            <a:r>
              <a:rPr lang="en" sz="1800">
                <a:solidFill>
                  <a:srgbClr val="000000"/>
                </a:solidFill>
              </a:rPr>
              <a:t>Bob is </a:t>
            </a:r>
            <a:r>
              <a:rPr lang="en" sz="1800">
                <a:solidFill>
                  <a:srgbClr val="000000"/>
                </a:solidFill>
              </a:rPr>
              <a:t>unconscious</a:t>
            </a:r>
            <a:r>
              <a:rPr lang="en" sz="1800">
                <a:solidFill>
                  <a:srgbClr val="000000"/>
                </a:solidFill>
              </a:rPr>
              <a:t>. Can Alice break into Bob’s phone and bank account? </a:t>
            </a:r>
            <a:endParaRPr sz="1800">
              <a:solidFill>
                <a:srgbClr val="000000"/>
              </a:solidFill>
            </a:endParaRPr>
          </a:p>
        </p:txBody>
      </p:sp>
      <p:sp>
        <p:nvSpPr>
          <p:cNvPr id="149" name="Google Shape;149;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0" name="Google Shape;150;p25"/>
          <p:cNvPicPr preferRelativeResize="0"/>
          <p:nvPr/>
        </p:nvPicPr>
        <p:blipFill>
          <a:blip r:embed="rId3">
            <a:alphaModFix/>
          </a:blip>
          <a:stretch>
            <a:fillRect/>
          </a:stretch>
        </p:blipFill>
        <p:spPr>
          <a:xfrm>
            <a:off x="3502550" y="1508500"/>
            <a:ext cx="5173200" cy="28037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Liveness detection: is the image a </a:t>
            </a:r>
            <a:r>
              <a:rPr i="1" lang="en"/>
              <a:t>live awake</a:t>
            </a:r>
            <a:r>
              <a:rPr lang="en"/>
              <a:t> person (2019)  </a:t>
            </a:r>
            <a:endParaRPr/>
          </a:p>
        </p:txBody>
      </p:sp>
      <p:sp>
        <p:nvSpPr>
          <p:cNvPr id="156" name="Google Shape;156;p26"/>
          <p:cNvSpPr txBox="1"/>
          <p:nvPr>
            <p:ph idx="1" type="body"/>
          </p:nvPr>
        </p:nvSpPr>
        <p:spPr>
          <a:xfrm>
            <a:off x="311700" y="1152475"/>
            <a:ext cx="3354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Bob is unconscious. Can Alice break into Bob’s phone and bank account? </a:t>
            </a:r>
            <a:endParaRPr sz="1800">
              <a:solidFill>
                <a:srgbClr val="000000"/>
              </a:solidFill>
            </a:endParaRPr>
          </a:p>
          <a:p>
            <a:pPr indent="0" lvl="0" marL="0" rtl="0" algn="l">
              <a:spcBef>
                <a:spcPts val="1600"/>
              </a:spcBef>
              <a:spcAft>
                <a:spcPts val="1600"/>
              </a:spcAft>
              <a:buNone/>
            </a:pPr>
            <a:r>
              <a:rPr b="1" lang="en" sz="1800">
                <a:solidFill>
                  <a:srgbClr val="000000"/>
                </a:solidFill>
              </a:rPr>
              <a:t>Yes</a:t>
            </a:r>
            <a:r>
              <a:rPr b="1" lang="en" sz="1800">
                <a:solidFill>
                  <a:srgbClr val="000000"/>
                </a:solidFill>
              </a:rPr>
              <a:t>!</a:t>
            </a:r>
            <a:endParaRPr b="1" sz="1800">
              <a:solidFill>
                <a:srgbClr val="000000"/>
              </a:solidFill>
            </a:endParaRPr>
          </a:p>
        </p:txBody>
      </p:sp>
      <p:sp>
        <p:nvSpPr>
          <p:cNvPr id="157" name="Google Shape;15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8" name="Google Shape;158;p26"/>
          <p:cNvPicPr preferRelativeResize="0"/>
          <p:nvPr/>
        </p:nvPicPr>
        <p:blipFill>
          <a:blip r:embed="rId3">
            <a:alphaModFix/>
          </a:blip>
          <a:stretch>
            <a:fillRect/>
          </a:stretch>
        </p:blipFill>
        <p:spPr>
          <a:xfrm>
            <a:off x="3502550" y="1508500"/>
            <a:ext cx="5173200" cy="2803795"/>
          </a:xfrm>
          <a:prstGeom prst="rect">
            <a:avLst/>
          </a:prstGeom>
          <a:noFill/>
          <a:ln>
            <a:noFill/>
          </a:ln>
        </p:spPr>
      </p:pic>
      <p:pic>
        <p:nvPicPr>
          <p:cNvPr id="159" name="Google Shape;159;p26"/>
          <p:cNvPicPr preferRelativeResize="0"/>
          <p:nvPr/>
        </p:nvPicPr>
        <p:blipFill>
          <a:blip r:embed="rId4">
            <a:alphaModFix/>
          </a:blip>
          <a:stretch>
            <a:fillRect/>
          </a:stretch>
        </p:blipFill>
        <p:spPr>
          <a:xfrm>
            <a:off x="993374" y="2353200"/>
            <a:ext cx="2807849" cy="2703624"/>
          </a:xfrm>
          <a:prstGeom prst="rect">
            <a:avLst/>
          </a:prstGeom>
          <a:noFill/>
          <a:ln>
            <a:noFill/>
          </a:ln>
        </p:spPr>
      </p:pic>
      <p:pic>
        <p:nvPicPr>
          <p:cNvPr id="160" name="Google Shape;160;p26"/>
          <p:cNvPicPr preferRelativeResize="0"/>
          <p:nvPr/>
        </p:nvPicPr>
        <p:blipFill>
          <a:blip r:embed="rId5">
            <a:alphaModFix/>
          </a:blip>
          <a:stretch>
            <a:fillRect/>
          </a:stretch>
        </p:blipFill>
        <p:spPr>
          <a:xfrm>
            <a:off x="5490400" y="1508502"/>
            <a:ext cx="1197502" cy="1197502"/>
          </a:xfrm>
          <a:prstGeom prst="rect">
            <a:avLst/>
          </a:prstGeom>
          <a:noFill/>
          <a:ln>
            <a:noFill/>
          </a:ln>
        </p:spPr>
      </p:pic>
      <p:cxnSp>
        <p:nvCxnSpPr>
          <p:cNvPr id="161" name="Google Shape;161;p26"/>
          <p:cNvCxnSpPr/>
          <p:nvPr/>
        </p:nvCxnSpPr>
        <p:spPr>
          <a:xfrm>
            <a:off x="6305300" y="2402550"/>
            <a:ext cx="863100" cy="1133700"/>
          </a:xfrm>
          <a:prstGeom prst="straightConnector1">
            <a:avLst/>
          </a:prstGeom>
          <a:noFill/>
          <a:ln cap="flat" cmpd="sng" w="38100">
            <a:solidFill>
              <a:schemeClr val="dk2"/>
            </a:solidFill>
            <a:prstDash val="solid"/>
            <a:round/>
            <a:headEnd len="med" w="med" type="none"/>
            <a:tailEnd len="med" w="med" type="triangle"/>
          </a:ln>
        </p:spPr>
      </p:cxnSp>
      <p:sp>
        <p:nvSpPr>
          <p:cNvPr id="162" name="Google Shape;162;p26"/>
          <p:cNvSpPr/>
          <p:nvPr/>
        </p:nvSpPr>
        <p:spPr>
          <a:xfrm>
            <a:off x="5653900" y="2054300"/>
            <a:ext cx="259500" cy="108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p:nvPr/>
        </p:nvSpPr>
        <p:spPr>
          <a:xfrm>
            <a:off x="6265925" y="2045950"/>
            <a:ext cx="259500" cy="108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p:nvPr/>
        </p:nvSpPr>
        <p:spPr>
          <a:xfrm>
            <a:off x="5755450" y="2080400"/>
            <a:ext cx="56400" cy="56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6367475" y="2072050"/>
            <a:ext cx="56400" cy="56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Fun!</a:t>
            </a:r>
            <a:endParaRPr/>
          </a:p>
        </p:txBody>
      </p:sp>
      <p:sp>
        <p:nvSpPr>
          <p:cNvPr id="171" name="Google Shape;171;p27"/>
          <p:cNvSpPr txBox="1"/>
          <p:nvPr>
            <p:ph idx="1" type="body"/>
          </p:nvPr>
        </p:nvSpPr>
        <p:spPr>
          <a:xfrm>
            <a:off x="311700" y="1152475"/>
            <a:ext cx="4031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filter games and apps make great social media and meme material.</a:t>
            </a:r>
            <a:endParaRPr/>
          </a:p>
          <a:p>
            <a:pPr indent="-342900" lvl="0" marL="457200" rtl="0" algn="l">
              <a:spcBef>
                <a:spcPts val="1600"/>
              </a:spcBef>
              <a:spcAft>
                <a:spcPts val="0"/>
              </a:spcAft>
              <a:buSzPts val="1800"/>
              <a:buChar char="-"/>
            </a:pPr>
            <a:r>
              <a:rPr lang="en"/>
              <a:t>Privacy implications?</a:t>
            </a:r>
            <a:endParaRPr/>
          </a:p>
          <a:p>
            <a:pPr indent="-342900" lvl="0" marL="457200" rtl="0" algn="l">
              <a:spcBef>
                <a:spcPts val="0"/>
              </a:spcBef>
              <a:spcAft>
                <a:spcPts val="0"/>
              </a:spcAft>
              <a:buSzPts val="1800"/>
              <a:buChar char="-"/>
            </a:pPr>
            <a:r>
              <a:rPr lang="en"/>
              <a:t>Racial implications?</a:t>
            </a:r>
            <a:endParaRPr/>
          </a:p>
        </p:txBody>
      </p:sp>
      <p:sp>
        <p:nvSpPr>
          <p:cNvPr id="172" name="Google Shape;172;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3" name="Google Shape;173;p27"/>
          <p:cNvPicPr preferRelativeResize="0"/>
          <p:nvPr/>
        </p:nvPicPr>
        <p:blipFill>
          <a:blip r:embed="rId3">
            <a:alphaModFix/>
          </a:blip>
          <a:stretch>
            <a:fillRect/>
          </a:stretch>
        </p:blipFill>
        <p:spPr>
          <a:xfrm>
            <a:off x="6931600" y="109850"/>
            <a:ext cx="2149299" cy="3820975"/>
          </a:xfrm>
          <a:prstGeom prst="rect">
            <a:avLst/>
          </a:prstGeom>
          <a:noFill/>
          <a:ln>
            <a:noFill/>
          </a:ln>
        </p:spPr>
      </p:pic>
      <p:pic>
        <p:nvPicPr>
          <p:cNvPr id="174" name="Google Shape;174;p27"/>
          <p:cNvPicPr preferRelativeResize="0"/>
          <p:nvPr/>
        </p:nvPicPr>
        <p:blipFill>
          <a:blip r:embed="rId4">
            <a:alphaModFix/>
          </a:blip>
          <a:stretch>
            <a:fillRect/>
          </a:stretch>
        </p:blipFill>
        <p:spPr>
          <a:xfrm>
            <a:off x="4858700" y="109850"/>
            <a:ext cx="1997301" cy="2609870"/>
          </a:xfrm>
          <a:prstGeom prst="rect">
            <a:avLst/>
          </a:prstGeom>
          <a:noFill/>
          <a:ln>
            <a:noFill/>
          </a:ln>
        </p:spPr>
      </p:pic>
      <p:pic>
        <p:nvPicPr>
          <p:cNvPr id="175" name="Google Shape;175;p27"/>
          <p:cNvPicPr preferRelativeResize="0"/>
          <p:nvPr/>
        </p:nvPicPr>
        <p:blipFill>
          <a:blip r:embed="rId5">
            <a:alphaModFix/>
          </a:blip>
          <a:stretch>
            <a:fillRect/>
          </a:stretch>
        </p:blipFill>
        <p:spPr>
          <a:xfrm>
            <a:off x="4247288" y="2778500"/>
            <a:ext cx="2608711" cy="22783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Style transfer</a:t>
            </a:r>
            <a:endParaRPr/>
          </a:p>
        </p:txBody>
      </p:sp>
      <p:sp>
        <p:nvSpPr>
          <p:cNvPr id="181" name="Google Shape;181;p28"/>
          <p:cNvSpPr txBox="1"/>
          <p:nvPr>
            <p:ph idx="1" type="body"/>
          </p:nvPr>
        </p:nvSpPr>
        <p:spPr>
          <a:xfrm>
            <a:off x="311700" y="1152475"/>
            <a:ext cx="395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Net is trained to learn a particular style.</a:t>
            </a:r>
            <a:endParaRPr/>
          </a:p>
          <a:p>
            <a:pPr indent="0" lvl="0" marL="0" rtl="0" algn="l">
              <a:spcBef>
                <a:spcPts val="1600"/>
              </a:spcBef>
              <a:spcAft>
                <a:spcPts val="0"/>
              </a:spcAft>
              <a:buNone/>
            </a:pPr>
            <a:r>
              <a:rPr lang="en"/>
              <a:t>We use transfer learning to apply that learned style to a new image to stylize it.</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More examples: </a:t>
            </a:r>
            <a:r>
              <a:rPr lang="en" sz="1100" u="sng">
                <a:solidFill>
                  <a:schemeClr val="hlink"/>
                </a:solidFill>
                <a:hlinkClick r:id="rId3"/>
              </a:rPr>
              <a:t>https://deepart.io/latest/</a:t>
            </a:r>
            <a:endParaRPr/>
          </a:p>
        </p:txBody>
      </p:sp>
      <p:sp>
        <p:nvSpPr>
          <p:cNvPr id="182" name="Google Shape;182;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28"/>
          <p:cNvPicPr preferRelativeResize="0"/>
          <p:nvPr/>
        </p:nvPicPr>
        <p:blipFill>
          <a:blip r:embed="rId4">
            <a:alphaModFix/>
          </a:blip>
          <a:stretch>
            <a:fillRect/>
          </a:stretch>
        </p:blipFill>
        <p:spPr>
          <a:xfrm>
            <a:off x="4377875" y="910700"/>
            <a:ext cx="4575601" cy="22663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Designing an image based app (continued next class)</a:t>
            </a:r>
            <a:endParaRPr/>
          </a:p>
        </p:txBody>
      </p:sp>
      <p:sp>
        <p:nvSpPr>
          <p:cNvPr id="189" name="Google Shape;18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Prompt: A camera-based app to detect and deter porch </a:t>
            </a:r>
            <a:r>
              <a:rPr lang="en"/>
              <a:t>thieves</a:t>
            </a:r>
            <a:r>
              <a:rPr lang="en"/>
              <a:t> </a:t>
            </a:r>
            <a:endParaRPr/>
          </a:p>
          <a:p>
            <a:pPr indent="-342900" lvl="0" marL="457200" rtl="0" algn="l">
              <a:spcBef>
                <a:spcPts val="1600"/>
              </a:spcBef>
              <a:spcAft>
                <a:spcPts val="0"/>
              </a:spcAft>
              <a:buSzPts val="1800"/>
              <a:buChar char="-"/>
            </a:pPr>
            <a:r>
              <a:rPr lang="en"/>
              <a:t>What will be the appeal of the app?</a:t>
            </a:r>
            <a:endParaRPr/>
          </a:p>
          <a:p>
            <a:pPr indent="-342900" lvl="0" marL="457200" rtl="0" algn="l">
              <a:spcBef>
                <a:spcPts val="0"/>
              </a:spcBef>
              <a:spcAft>
                <a:spcPts val="0"/>
              </a:spcAft>
              <a:buSzPts val="1800"/>
              <a:buChar char="-"/>
            </a:pPr>
            <a:r>
              <a:rPr lang="en"/>
              <a:t>What are some constraints to look out for?</a:t>
            </a:r>
            <a:endParaRPr/>
          </a:p>
          <a:p>
            <a:pPr indent="-342900" lvl="0" marL="457200" rtl="0" algn="l">
              <a:spcBef>
                <a:spcPts val="0"/>
              </a:spcBef>
              <a:spcAft>
                <a:spcPts val="0"/>
              </a:spcAft>
              <a:buSzPts val="1800"/>
              <a:buChar char="-"/>
            </a:pPr>
            <a:r>
              <a:rPr lang="en"/>
              <a:t>What kinds of tasks might this app do for the porch </a:t>
            </a:r>
            <a:r>
              <a:rPr lang="en"/>
              <a:t>thief</a:t>
            </a:r>
            <a:r>
              <a:rPr lang="en"/>
              <a:t> problem?</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b="1" lang="en">
                <a:solidFill>
                  <a:srgbClr val="000000"/>
                </a:solidFill>
              </a:rPr>
              <a:t>Design the general flow of the service for the end user’s experience</a:t>
            </a:r>
            <a:endParaRPr b="1">
              <a:solidFill>
                <a:srgbClr val="000000"/>
              </a:solidFill>
            </a:endParaRPr>
          </a:p>
          <a:p>
            <a:pPr indent="0" lvl="0" marL="0" rtl="0" algn="l">
              <a:spcBef>
                <a:spcPts val="1600"/>
              </a:spcBef>
              <a:spcAft>
                <a:spcPts val="1600"/>
              </a:spcAft>
              <a:buNone/>
            </a:pPr>
            <a:r>
              <a:rPr b="1" lang="en">
                <a:solidFill>
                  <a:srgbClr val="000000"/>
                </a:solidFill>
              </a:rPr>
              <a:t>Detail technical requirements to enable these experiences.</a:t>
            </a:r>
            <a:endParaRPr b="1">
              <a:solidFill>
                <a:srgbClr val="000000"/>
              </a:solidFill>
            </a:endParaRPr>
          </a:p>
        </p:txBody>
      </p:sp>
      <p:sp>
        <p:nvSpPr>
          <p:cNvPr id="190" name="Google Shape;190;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311700" y="1130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Update! HW 5 to be released Thursday</a:t>
            </a:r>
            <a:endParaRPr/>
          </a:p>
        </p:txBody>
      </p:sp>
      <p:sp>
        <p:nvSpPr>
          <p:cNvPr id="196" name="Google Shape;196;p30"/>
          <p:cNvSpPr txBox="1"/>
          <p:nvPr>
            <p:ph idx="1" type="body"/>
          </p:nvPr>
        </p:nvSpPr>
        <p:spPr>
          <a:xfrm>
            <a:off x="311700" y="1883200"/>
            <a:ext cx="8520600" cy="2076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HW5 will involve generating fake images &amp; manipulating images</a:t>
            </a:r>
            <a:endParaRPr/>
          </a:p>
          <a:p>
            <a:pPr indent="-342900" lvl="0" marL="457200" rtl="0" algn="l">
              <a:spcBef>
                <a:spcPts val="0"/>
              </a:spcBef>
              <a:spcAft>
                <a:spcPts val="0"/>
              </a:spcAft>
              <a:buSzPts val="1800"/>
              <a:buChar char="-"/>
            </a:pPr>
            <a:r>
              <a:rPr lang="en"/>
              <a:t>We will be trying out a notebook tool to record your results</a:t>
            </a:r>
            <a:endParaRPr/>
          </a:p>
        </p:txBody>
      </p:sp>
      <p:sp>
        <p:nvSpPr>
          <p:cNvPr id="197" name="Google Shape;197;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Today’s objectives</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Clarify any grading worries for Assignment 4</a:t>
            </a:r>
            <a:endParaRPr/>
          </a:p>
          <a:p>
            <a:pPr indent="-342900" lvl="0" marL="457200" rtl="0" algn="l">
              <a:spcBef>
                <a:spcPts val="0"/>
              </a:spcBef>
              <a:spcAft>
                <a:spcPts val="0"/>
              </a:spcAft>
              <a:buSzPts val="1800"/>
              <a:buChar char="-"/>
            </a:pPr>
            <a:r>
              <a:rPr lang="en"/>
              <a:t>Discuss interests for special topics for last two weeks &amp; final project</a:t>
            </a:r>
            <a:endParaRPr/>
          </a:p>
          <a:p>
            <a:pPr indent="0" lvl="0" marL="0" rtl="0" algn="l">
              <a:spcBef>
                <a:spcPts val="1600"/>
              </a:spcBef>
              <a:spcAft>
                <a:spcPts val="0"/>
              </a:spcAft>
              <a:buNone/>
            </a:pPr>
            <a:r>
              <a:rPr lang="en"/>
              <a:t>AI &amp; Image processing</a:t>
            </a:r>
            <a:endParaRPr/>
          </a:p>
          <a:p>
            <a:pPr indent="-342900" lvl="0" marL="457200" rtl="0" algn="l">
              <a:spcBef>
                <a:spcPts val="1600"/>
              </a:spcBef>
              <a:spcAft>
                <a:spcPts val="0"/>
              </a:spcAft>
              <a:buSzPts val="1800"/>
              <a:buChar char="-"/>
            </a:pPr>
            <a:r>
              <a:rPr lang="en"/>
              <a:t>Human-facing applications (the basic, the good, the troublesome)</a:t>
            </a:r>
            <a:endParaRPr/>
          </a:p>
          <a:p>
            <a:pPr indent="-342900" lvl="0" marL="457200" rtl="0" algn="l">
              <a:spcBef>
                <a:spcPts val="0"/>
              </a:spcBef>
              <a:spcAft>
                <a:spcPts val="0"/>
              </a:spcAft>
              <a:buSzPts val="1800"/>
              <a:buChar char="-"/>
            </a:pPr>
            <a:r>
              <a:rPr lang="en"/>
              <a:t>Designing image-focused applications</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Research update</a:t>
            </a:r>
            <a:endParaRPr/>
          </a:p>
        </p:txBody>
      </p:sp>
      <p:sp>
        <p:nvSpPr>
          <p:cNvPr id="80" name="Google Shape;8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 Topics Brainstorm: What would you like to learn more about?</a:t>
            </a:r>
            <a:endParaRPr/>
          </a:p>
        </p:txBody>
      </p:sp>
      <p:sp>
        <p:nvSpPr>
          <p:cNvPr id="86" name="Google Shape;86;p17"/>
          <p:cNvSpPr txBox="1"/>
          <p:nvPr>
            <p:ph idx="1" type="body"/>
          </p:nvPr>
        </p:nvSpPr>
        <p:spPr>
          <a:xfrm>
            <a:off x="311700" y="1612975"/>
            <a:ext cx="8520600" cy="2955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GANs </a:t>
            </a:r>
            <a:endParaRPr/>
          </a:p>
          <a:p>
            <a:pPr indent="-342900" lvl="0" marL="457200" rtl="0" algn="l">
              <a:spcBef>
                <a:spcPts val="0"/>
              </a:spcBef>
              <a:spcAft>
                <a:spcPts val="0"/>
              </a:spcAft>
              <a:buSzPts val="1800"/>
              <a:buChar char="-"/>
            </a:pPr>
            <a:r>
              <a:rPr lang="en"/>
              <a:t>Generated things, sound, design, images</a:t>
            </a:r>
            <a:endParaRPr/>
          </a:p>
          <a:p>
            <a:pPr indent="-317500" lvl="1" marL="914400" rtl="0" algn="l">
              <a:spcBef>
                <a:spcPts val="0"/>
              </a:spcBef>
              <a:spcAft>
                <a:spcPts val="0"/>
              </a:spcAft>
              <a:buSzPts val="1400"/>
              <a:buChar char="-"/>
            </a:pPr>
            <a:r>
              <a:rPr lang="en"/>
              <a:t>Deep fakes</a:t>
            </a:r>
            <a:endParaRPr/>
          </a:p>
          <a:p>
            <a:pPr indent="-342900" lvl="0" marL="457200" rtl="0" algn="l">
              <a:spcBef>
                <a:spcPts val="0"/>
              </a:spcBef>
              <a:spcAft>
                <a:spcPts val="0"/>
              </a:spcAft>
              <a:buSzPts val="1800"/>
              <a:buChar char="-"/>
            </a:pPr>
            <a:r>
              <a:rPr lang="en"/>
              <a:t>Collaborating with AI, workplace, driving, design collab</a:t>
            </a:r>
            <a:endParaRPr/>
          </a:p>
          <a:p>
            <a:pPr indent="-342900" lvl="0" marL="457200" rtl="0" algn="l">
              <a:spcBef>
                <a:spcPts val="0"/>
              </a:spcBef>
              <a:spcAft>
                <a:spcPts val="0"/>
              </a:spcAft>
              <a:buSzPts val="1800"/>
              <a:buChar char="-"/>
            </a:pPr>
            <a:r>
              <a:rPr lang="en"/>
              <a:t>Gesture detection </a:t>
            </a:r>
            <a:endParaRPr/>
          </a:p>
          <a:p>
            <a:pPr indent="-342900" lvl="0" marL="457200" rtl="0" algn="l">
              <a:spcBef>
                <a:spcPts val="0"/>
              </a:spcBef>
              <a:spcAft>
                <a:spcPts val="0"/>
              </a:spcAft>
              <a:buSzPts val="1800"/>
              <a:buChar char="-"/>
            </a:pPr>
            <a:r>
              <a:rPr lang="en"/>
              <a:t>AI for AR/VR</a:t>
            </a:r>
            <a:endParaRPr/>
          </a:p>
          <a:p>
            <a:pPr indent="-342900" lvl="0" marL="457200" rtl="0" algn="l">
              <a:spcBef>
                <a:spcPts val="0"/>
              </a:spcBef>
              <a:spcAft>
                <a:spcPts val="0"/>
              </a:spcAft>
              <a:buSzPts val="1800"/>
              <a:buChar char="-"/>
            </a:pPr>
            <a:r>
              <a:rPr lang="en"/>
              <a:t>Designers in the ML development loop, UX research testing AI methods</a:t>
            </a:r>
            <a:endParaRPr/>
          </a:p>
          <a:p>
            <a:pPr indent="-342900" lvl="0" marL="457200" rtl="0" algn="l">
              <a:spcBef>
                <a:spcPts val="0"/>
              </a:spcBef>
              <a:spcAft>
                <a:spcPts val="0"/>
              </a:spcAft>
              <a:buSzPts val="1800"/>
              <a:buChar char="-"/>
            </a:pPr>
            <a:r>
              <a:rPr lang="en"/>
              <a:t>More interactive trying stuff out</a:t>
            </a:r>
            <a:endParaRPr/>
          </a:p>
          <a:p>
            <a:pPr indent="-342900" lvl="0" marL="457200" rtl="0" algn="l">
              <a:spcBef>
                <a:spcPts val="0"/>
              </a:spcBef>
              <a:spcAft>
                <a:spcPts val="0"/>
              </a:spcAft>
              <a:buSzPts val="1800"/>
              <a:buChar char="-"/>
            </a:pPr>
            <a:r>
              <a:rPr lang="en"/>
              <a:t>Adversarial tricking image classifiers, Adversarial Attacks</a:t>
            </a:r>
            <a:endParaRPr/>
          </a:p>
          <a:p>
            <a:pPr indent="0" lvl="0" marL="457200" rtl="0" algn="l">
              <a:spcBef>
                <a:spcPts val="1600"/>
              </a:spcBef>
              <a:spcAft>
                <a:spcPts val="1600"/>
              </a:spcAft>
              <a:buNone/>
            </a:pPr>
            <a:r>
              <a:t/>
            </a:r>
            <a:endParaRPr/>
          </a:p>
        </p:txBody>
      </p:sp>
      <p:sp>
        <p:nvSpPr>
          <p:cNvPr id="87" name="Google Shape;8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projects brainstorm: system project or essay options. What are you interested in?</a:t>
            </a:r>
            <a:endParaRPr/>
          </a:p>
        </p:txBody>
      </p:sp>
      <p:sp>
        <p:nvSpPr>
          <p:cNvPr id="93" name="Google Shape;93;p18"/>
          <p:cNvSpPr txBox="1"/>
          <p:nvPr>
            <p:ph idx="1" type="body"/>
          </p:nvPr>
        </p:nvSpPr>
        <p:spPr>
          <a:xfrm>
            <a:off x="311700" y="1500625"/>
            <a:ext cx="8520600" cy="3068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Combine HW5 with final project </a:t>
            </a:r>
            <a:endParaRPr/>
          </a:p>
          <a:p>
            <a:pPr indent="-342900" lvl="0" marL="457200" rtl="0" algn="l">
              <a:spcBef>
                <a:spcPts val="0"/>
              </a:spcBef>
              <a:spcAft>
                <a:spcPts val="0"/>
              </a:spcAft>
              <a:buSzPts val="1800"/>
              <a:buChar char="-"/>
            </a:pPr>
            <a:r>
              <a:rPr lang="en"/>
              <a:t>Choose your own</a:t>
            </a:r>
            <a:endParaRPr/>
          </a:p>
          <a:p>
            <a:pPr indent="-317500" lvl="1" marL="914400" rtl="0" algn="l">
              <a:spcBef>
                <a:spcPts val="0"/>
              </a:spcBef>
              <a:spcAft>
                <a:spcPts val="0"/>
              </a:spcAft>
              <a:buSzPts val="1400"/>
              <a:buChar char="-"/>
            </a:pPr>
            <a:r>
              <a:rPr b="1" lang="en"/>
              <a:t>Interactive tool</a:t>
            </a:r>
            <a:endParaRPr b="1"/>
          </a:p>
          <a:p>
            <a:pPr indent="-317500" lvl="1" marL="914400" rtl="0" algn="l">
              <a:spcBef>
                <a:spcPts val="0"/>
              </a:spcBef>
              <a:spcAft>
                <a:spcPts val="0"/>
              </a:spcAft>
              <a:buSzPts val="1400"/>
              <a:buChar char="-"/>
            </a:pPr>
            <a:r>
              <a:rPr lang="en"/>
              <a:t>Interpretability</a:t>
            </a:r>
            <a:endParaRPr/>
          </a:p>
          <a:p>
            <a:pPr indent="-317500" lvl="1" marL="914400" rtl="0" algn="l">
              <a:spcBef>
                <a:spcPts val="0"/>
              </a:spcBef>
              <a:spcAft>
                <a:spcPts val="0"/>
              </a:spcAft>
              <a:buSzPts val="1400"/>
              <a:buChar char="-"/>
            </a:pPr>
            <a:r>
              <a:rPr lang="en"/>
              <a:t>Speculative design</a:t>
            </a:r>
            <a:endParaRPr/>
          </a:p>
          <a:p>
            <a:pPr indent="-342900" lvl="0" marL="457200" rtl="0" algn="l">
              <a:spcBef>
                <a:spcPts val="0"/>
              </a:spcBef>
              <a:spcAft>
                <a:spcPts val="0"/>
              </a:spcAft>
              <a:buSzPts val="1800"/>
              <a:buChar char="-"/>
            </a:pPr>
            <a:r>
              <a:rPr lang="en"/>
              <a:t>Create blog post</a:t>
            </a:r>
            <a:endParaRPr/>
          </a:p>
          <a:p>
            <a:pPr indent="-317500" lvl="1" marL="914400" rtl="0" algn="l">
              <a:spcBef>
                <a:spcPts val="0"/>
              </a:spcBef>
              <a:spcAft>
                <a:spcPts val="0"/>
              </a:spcAft>
              <a:buSzPts val="1400"/>
              <a:buChar char="-"/>
            </a:pPr>
            <a:r>
              <a:rPr b="1" lang="en"/>
              <a:t>Investigating a topic</a:t>
            </a:r>
            <a:endParaRPr b="1"/>
          </a:p>
          <a:p>
            <a:pPr indent="-317500" lvl="1" marL="914400" rtl="0" algn="l">
              <a:spcBef>
                <a:spcPts val="0"/>
              </a:spcBef>
              <a:spcAft>
                <a:spcPts val="0"/>
              </a:spcAft>
              <a:buSzPts val="1400"/>
              <a:buChar char="-"/>
            </a:pPr>
            <a:r>
              <a:rPr b="1" lang="en"/>
              <a:t>Design speculative fiction</a:t>
            </a:r>
            <a:endParaRPr b="1"/>
          </a:p>
        </p:txBody>
      </p:sp>
      <p:sp>
        <p:nvSpPr>
          <p:cNvPr id="94" name="Google Shape;9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object recognition</a:t>
            </a:r>
            <a:endParaRPr/>
          </a:p>
        </p:txBody>
      </p:sp>
      <p:sp>
        <p:nvSpPr>
          <p:cNvPr id="100" name="Google Shape;100;p19"/>
          <p:cNvSpPr txBox="1"/>
          <p:nvPr>
            <p:ph idx="1" type="body"/>
          </p:nvPr>
        </p:nvSpPr>
        <p:spPr>
          <a:xfrm>
            <a:off x="311700" y="1152475"/>
            <a:ext cx="3342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Applications include:</a:t>
            </a:r>
            <a:endParaRPr/>
          </a:p>
          <a:p>
            <a:pPr indent="-342900" lvl="0" marL="457200" rtl="0" algn="l">
              <a:spcBef>
                <a:spcPts val="1600"/>
              </a:spcBef>
              <a:spcAft>
                <a:spcPts val="0"/>
              </a:spcAft>
              <a:buSzPts val="1800"/>
              <a:buChar char="-"/>
            </a:pPr>
            <a:r>
              <a:rPr lang="en"/>
              <a:t>Sorting and indexing your photos</a:t>
            </a:r>
            <a:endParaRPr/>
          </a:p>
          <a:p>
            <a:pPr indent="-342900" lvl="0" marL="457200" rtl="0" algn="l">
              <a:spcBef>
                <a:spcPts val="0"/>
              </a:spcBef>
              <a:spcAft>
                <a:spcPts val="0"/>
              </a:spcAft>
              <a:buSzPts val="1800"/>
              <a:buChar char="-"/>
            </a:pPr>
            <a:r>
              <a:rPr lang="en"/>
              <a:t>Gathering and labeling data</a:t>
            </a:r>
            <a:endParaRPr/>
          </a:p>
          <a:p>
            <a:pPr indent="-342900" lvl="0" marL="457200" rtl="0" algn="l">
              <a:spcBef>
                <a:spcPts val="0"/>
              </a:spcBef>
              <a:spcAft>
                <a:spcPts val="0"/>
              </a:spcAft>
              <a:buSzPts val="1800"/>
              <a:buChar char="-"/>
            </a:pPr>
            <a:r>
              <a:rPr lang="en"/>
              <a:t>What else?</a:t>
            </a:r>
            <a:endParaRPr/>
          </a:p>
        </p:txBody>
      </p:sp>
      <p:sp>
        <p:nvSpPr>
          <p:cNvPr id="101" name="Google Shape;101;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2" name="Google Shape;102;p19"/>
          <p:cNvPicPr preferRelativeResize="0"/>
          <p:nvPr/>
        </p:nvPicPr>
        <p:blipFill>
          <a:blip r:embed="rId3">
            <a:alphaModFix/>
          </a:blip>
          <a:stretch>
            <a:fillRect/>
          </a:stretch>
        </p:blipFill>
        <p:spPr>
          <a:xfrm>
            <a:off x="3730651" y="1319200"/>
            <a:ext cx="5413351" cy="3042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 recognition (Facebook 2011)</a:t>
            </a:r>
            <a:endParaRPr/>
          </a:p>
        </p:txBody>
      </p:sp>
      <p:sp>
        <p:nvSpPr>
          <p:cNvPr id="108" name="Google Shape;108;p20"/>
          <p:cNvSpPr txBox="1"/>
          <p:nvPr>
            <p:ph idx="1" type="body"/>
          </p:nvPr>
        </p:nvSpPr>
        <p:spPr>
          <a:xfrm>
            <a:off x="311700" y="1152475"/>
            <a:ext cx="3117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Facial recognition has been a staple of computer vision tasks since the 1960s</a:t>
            </a:r>
            <a:endParaRPr/>
          </a:p>
          <a:p>
            <a:pPr indent="0" lvl="0" marL="0" rtl="0" algn="l">
              <a:spcBef>
                <a:spcPts val="1600"/>
              </a:spcBef>
              <a:spcAft>
                <a:spcPts val="0"/>
              </a:spcAft>
              <a:buNone/>
            </a:pPr>
            <a:r>
              <a:rPr lang="en"/>
              <a:t>What elements identify a face?</a:t>
            </a:r>
            <a:endParaRPr/>
          </a:p>
          <a:p>
            <a:pPr indent="0" lvl="0" marL="0" rtl="0" algn="l">
              <a:spcBef>
                <a:spcPts val="1600"/>
              </a:spcBef>
              <a:spcAft>
                <a:spcPts val="1600"/>
              </a:spcAft>
              <a:buNone/>
            </a:pPr>
            <a:r>
              <a:rPr lang="en"/>
              <a:t>What would an algorithm need to identify the </a:t>
            </a:r>
            <a:r>
              <a:rPr i="1" lang="en"/>
              <a:t>same face</a:t>
            </a:r>
            <a:r>
              <a:rPr lang="en"/>
              <a:t> across different images?</a:t>
            </a:r>
            <a:endParaRPr/>
          </a:p>
        </p:txBody>
      </p:sp>
      <p:sp>
        <p:nvSpPr>
          <p:cNvPr id="109" name="Google Shape;10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0" name="Google Shape;110;p20"/>
          <p:cNvPicPr preferRelativeResize="0"/>
          <p:nvPr/>
        </p:nvPicPr>
        <p:blipFill>
          <a:blip r:embed="rId3">
            <a:alphaModFix/>
          </a:blip>
          <a:stretch>
            <a:fillRect/>
          </a:stretch>
        </p:blipFill>
        <p:spPr>
          <a:xfrm>
            <a:off x="3660375" y="1152475"/>
            <a:ext cx="4738657" cy="35539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 recognition (Facebook 2019)</a:t>
            </a:r>
            <a:endParaRPr/>
          </a:p>
        </p:txBody>
      </p:sp>
      <p:sp>
        <p:nvSpPr>
          <p:cNvPr id="116" name="Google Shape;116;p21"/>
          <p:cNvSpPr txBox="1"/>
          <p:nvPr>
            <p:ph idx="1" type="body"/>
          </p:nvPr>
        </p:nvSpPr>
        <p:spPr>
          <a:xfrm>
            <a:off x="311700" y="1152475"/>
            <a:ext cx="3151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As of October 2019 Facebook is facing a $35B class action lawsuit. Why?</a:t>
            </a:r>
            <a:endParaRPr sz="1400"/>
          </a:p>
          <a:p>
            <a:pPr indent="0" lvl="0" marL="0" rtl="0" algn="l">
              <a:spcBef>
                <a:spcPts val="1600"/>
              </a:spcBef>
              <a:spcAft>
                <a:spcPts val="0"/>
              </a:spcAft>
              <a:buNone/>
            </a:pPr>
            <a:r>
              <a:rPr lang="en" sz="1400"/>
              <a:t>The state of </a:t>
            </a:r>
            <a:r>
              <a:rPr lang="en" sz="1400"/>
              <a:t>Illinois</a:t>
            </a:r>
            <a:r>
              <a:rPr lang="en" sz="1400"/>
              <a:t> has a law that individuals have to consent to having their biometrics (including face) collected and scanned by AI.</a:t>
            </a:r>
            <a:endParaRPr sz="1400"/>
          </a:p>
          <a:p>
            <a:pPr indent="0" lvl="0" marL="0" rtl="0" algn="l">
              <a:spcBef>
                <a:spcPts val="1600"/>
              </a:spcBef>
              <a:spcAft>
                <a:spcPts val="0"/>
              </a:spcAft>
              <a:buNone/>
            </a:pPr>
            <a:r>
              <a:rPr lang="en" sz="1400"/>
              <a:t>$35B = $1-5000 per 7 million users in Illinois</a:t>
            </a:r>
            <a:endParaRPr sz="1400"/>
          </a:p>
          <a:p>
            <a:pPr indent="0" lvl="0" marL="0" rtl="0" algn="l">
              <a:spcBef>
                <a:spcPts val="1600"/>
              </a:spcBef>
              <a:spcAft>
                <a:spcPts val="0"/>
              </a:spcAft>
              <a:buNone/>
            </a:pPr>
            <a:r>
              <a:rPr lang="en" sz="1400"/>
              <a:t>May go to supreme court. </a:t>
            </a:r>
            <a:endParaRPr sz="1400"/>
          </a:p>
          <a:p>
            <a:pPr indent="0" lvl="0" marL="0" rtl="0" algn="l">
              <a:spcBef>
                <a:spcPts val="1600"/>
              </a:spcBef>
              <a:spcAft>
                <a:spcPts val="1600"/>
              </a:spcAft>
              <a:buNone/>
            </a:pPr>
            <a:r>
              <a:t/>
            </a:r>
            <a:endParaRPr sz="2400">
              <a:solidFill>
                <a:srgbClr val="0000FF"/>
              </a:solidFill>
            </a:endParaRPr>
          </a:p>
        </p:txBody>
      </p:sp>
      <p:sp>
        <p:nvSpPr>
          <p:cNvPr id="117" name="Google Shape;117;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8" name="Google Shape;118;p21"/>
          <p:cNvPicPr preferRelativeResize="0"/>
          <p:nvPr/>
        </p:nvPicPr>
        <p:blipFill>
          <a:blip r:embed="rId3">
            <a:alphaModFix/>
          </a:blip>
          <a:stretch>
            <a:fillRect/>
          </a:stretch>
        </p:blipFill>
        <p:spPr>
          <a:xfrm>
            <a:off x="3644850" y="1328050"/>
            <a:ext cx="5376299" cy="280264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Deep Fakes (2018)</a:t>
            </a:r>
            <a:endParaRPr/>
          </a:p>
        </p:txBody>
      </p:sp>
      <p:sp>
        <p:nvSpPr>
          <p:cNvPr id="124" name="Google Shape;124;p22"/>
          <p:cNvSpPr txBox="1"/>
          <p:nvPr>
            <p:ph idx="1" type="body"/>
          </p:nvPr>
        </p:nvSpPr>
        <p:spPr>
          <a:xfrm>
            <a:off x="236875" y="1152475"/>
            <a:ext cx="3586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000000"/>
                </a:solidFill>
              </a:rPr>
              <a:t>[Warning: video contains harsh political satire]</a:t>
            </a:r>
            <a:endParaRPr b="1" sz="1200">
              <a:solidFill>
                <a:srgbClr val="000000"/>
              </a:solidFill>
            </a:endParaRPr>
          </a:p>
          <a:p>
            <a:pPr indent="0" lvl="0" marL="0" rtl="0" algn="l">
              <a:spcBef>
                <a:spcPts val="1600"/>
              </a:spcBef>
              <a:spcAft>
                <a:spcPts val="1600"/>
              </a:spcAft>
              <a:buNone/>
            </a:pPr>
            <a:r>
              <a:rPr lang="en"/>
              <a:t>This video helped set off a bit of a public scare around deep fakes.</a:t>
            </a:r>
            <a:endParaRPr/>
          </a:p>
        </p:txBody>
      </p:sp>
      <p:sp>
        <p:nvSpPr>
          <p:cNvPr id="125" name="Google Shape;12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quot;We're entering an era in which our enemies can make anyone say anything at any point in time.&quot;&#10;&#10;Check out more awesome videos at BuzzFeedVideo!&#10;https://bit.ly/YTbuzzfeedvideo&#10;https://bit.ly/YTbuzzfeedblue1&#10;https://bit.ly/YTbuzzfeedviolet&#10;&#10;GET MORE BUZZFEED:&#10;https://www.buzzfeed.com&#10;https://www.buzzfeed.com/videos&#10;https://www.youtube.com/buzzfeedvideo&#10;https://www.youtube.com/asis&#10;https://www.youtube.com/buzzfeedblue&#10;https://www.youtube.com/buzzfeedviolet&#10;https://www.youtube.com/perolike&#10;https://www.youtube.com/ladylike&#10;&#10;BuzzFeedVideo&#10;BuzzFeed Motion Picture’s flagship channel. Sometimes funny, sometimes serious, always shareable. New videos posted daily!&#10;&#10;Love BuzzFeed? Get the merch! BUY NOW: https://goo.gl/gQKF8m&#10;&#10;Credits: https://www.buzzfeed.com/bfmp/videos/52602&#10;&#10;EXTERNAL CREDITS&#10;Jordan Peele&#10;https://monkeypawproductions.com/" id="126" name="Google Shape;126;p22" title="You Won’t Believe What Obama Says In This Video! 😉">
            <a:hlinkClick r:id="rId3"/>
          </p:cNvPr>
          <p:cNvPicPr preferRelativeResize="0"/>
          <p:nvPr/>
        </p:nvPicPr>
        <p:blipFill>
          <a:blip r:embed="rId4">
            <a:alphaModFix/>
          </a:blip>
          <a:stretch>
            <a:fillRect/>
          </a:stretch>
        </p:blipFill>
        <p:spPr>
          <a:xfrm>
            <a:off x="3968675" y="1047750"/>
            <a:ext cx="5006125" cy="3754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Broader scope of Deep Fakes (2018)</a:t>
            </a:r>
            <a:endParaRPr/>
          </a:p>
        </p:txBody>
      </p:sp>
      <p:sp>
        <p:nvSpPr>
          <p:cNvPr id="132" name="Google Shape;13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pic>
        <p:nvPicPr>
          <p:cNvPr descr="Fake videos and audio keep getting better, faster and easier to make, increasing the mind-blowing technology's potential for harm if put in the wrong hands. Bloomberg QuickTake explains how good deep fakes have gotten in the last few months, and what's being done to counter them. &#10;&#10;Video by Henry Baker, Christian Capestany" id="133" name="Google Shape;133;p23" title="It’s Getting Harder to Spot a Deep Fake Video">
            <a:hlinkClick r:id="rId3"/>
          </p:cNvPr>
          <p:cNvPicPr preferRelativeResize="0"/>
          <p:nvPr/>
        </p:nvPicPr>
        <p:blipFill>
          <a:blip r:embed="rId4">
            <a:alphaModFix/>
          </a:blip>
          <a:stretch>
            <a:fillRect/>
          </a:stretch>
        </p:blipFill>
        <p:spPr>
          <a:xfrm>
            <a:off x="3223725" y="285925"/>
            <a:ext cx="5920276" cy="4440225"/>
          </a:xfrm>
          <a:prstGeom prst="rect">
            <a:avLst/>
          </a:prstGeom>
          <a:noFill/>
          <a:ln>
            <a:noFill/>
          </a:ln>
        </p:spPr>
      </p:pic>
      <p:sp>
        <p:nvSpPr>
          <p:cNvPr id="134" name="Google Shape;134;p2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What do you think about the implications?</a:t>
            </a:r>
            <a:endParaRPr sz="1800"/>
          </a:p>
          <a:p>
            <a:pPr indent="0" lvl="0" marL="0" rtl="0" algn="l">
              <a:spcBef>
                <a:spcPts val="1600"/>
              </a:spcBef>
              <a:spcAft>
                <a:spcPts val="1600"/>
              </a:spcAft>
              <a:buClr>
                <a:schemeClr val="dk1"/>
              </a:buClr>
              <a:buSzPts val="1100"/>
              <a:buFont typeface="Arial"/>
              <a:buNone/>
            </a:pPr>
            <a:r>
              <a:rPr lang="en" sz="1400"/>
              <a:t>E.g. currently this will work best with people with a lot of existing video or audio content to train on</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